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7" r:id="rId5"/>
    <p:sldId id="266" r:id="rId6"/>
    <p:sldId id="290" r:id="rId7"/>
    <p:sldId id="268" r:id="rId8"/>
    <p:sldId id="274" r:id="rId9"/>
    <p:sldId id="291" r:id="rId10"/>
    <p:sldId id="257" r:id="rId11"/>
    <p:sldId id="258" r:id="rId12"/>
    <p:sldId id="259" r:id="rId13"/>
    <p:sldId id="260" r:id="rId14"/>
    <p:sldId id="261" r:id="rId15"/>
    <p:sldId id="262" r:id="rId16"/>
    <p:sldId id="269" r:id="rId17"/>
    <p:sldId id="292" r:id="rId18"/>
    <p:sldId id="270" r:id="rId19"/>
    <p:sldId id="271" r:id="rId20"/>
    <p:sldId id="272" r:id="rId21"/>
    <p:sldId id="273" r:id="rId22"/>
    <p:sldId id="293" r:id="rId23"/>
    <p:sldId id="29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18"/>
  </p:normalViewPr>
  <p:slideViewPr>
    <p:cSldViewPr snapToGrid="0">
      <p:cViewPr varScale="1">
        <p:scale>
          <a:sx n="93" d="100"/>
          <a:sy n="93" d="100"/>
        </p:scale>
        <p:origin x="78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EC42-63EF-4E3E-9BD2-949A59C1715E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FBD5-451D-4E8A-AF0B-2D84C69E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2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EC42-63EF-4E3E-9BD2-949A59C1715E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FBD5-451D-4E8A-AF0B-2D84C69E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EC42-63EF-4E3E-9BD2-949A59C1715E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FBD5-451D-4E8A-AF0B-2D84C69E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10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EC42-63EF-4E3E-9BD2-949A59C1715E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FBD5-451D-4E8A-AF0B-2D84C69E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8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EC42-63EF-4E3E-9BD2-949A59C1715E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FBD5-451D-4E8A-AF0B-2D84C69E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04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EC42-63EF-4E3E-9BD2-949A59C1715E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FBD5-451D-4E8A-AF0B-2D84C69E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EC42-63EF-4E3E-9BD2-949A59C1715E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FBD5-451D-4E8A-AF0B-2D84C69E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1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EC42-63EF-4E3E-9BD2-949A59C1715E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FBD5-451D-4E8A-AF0B-2D84C69E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6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EC42-63EF-4E3E-9BD2-949A59C1715E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FBD5-451D-4E8A-AF0B-2D84C69E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EC42-63EF-4E3E-9BD2-949A59C1715E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FBD5-451D-4E8A-AF0B-2D84C69E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93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EC42-63EF-4E3E-9BD2-949A59C1715E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FBD5-451D-4E8A-AF0B-2D84C69E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43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3EC42-63EF-4E3E-9BD2-949A59C1715E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6FBD5-451D-4E8A-AF0B-2D84C69E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6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fiec.gov/nicpubweb/content/BHCPRRPT/REPORTS/BHCPR_PEER/June2016/PeerGroup_1_June2016.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4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bg2">
                    <a:lumMod val="10000"/>
                  </a:schemeClr>
                </a:solidFill>
              </a:rPr>
              <a:t>Assignment 1</a:t>
            </a:r>
            <a:r>
              <a:rPr lang="en-US" sz="4400" b="1" dirty="0" smtClean="0">
                <a:solidFill>
                  <a:schemeClr val="bg2">
                    <a:lumMod val="10000"/>
                  </a:schemeClr>
                </a:solidFill>
              </a:rPr>
              <a:t>:</a:t>
            </a:r>
            <a:br>
              <a:rPr lang="en-US" sz="44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4400" b="1" dirty="0" smtClean="0">
                <a:solidFill>
                  <a:schemeClr val="bg2">
                    <a:lumMod val="10000"/>
                  </a:schemeClr>
                </a:solidFill>
              </a:rPr>
              <a:t>Analysis </a:t>
            </a:r>
            <a:r>
              <a:rPr lang="en-US" sz="4400" b="1" dirty="0">
                <a:solidFill>
                  <a:schemeClr val="bg2">
                    <a:lumMod val="10000"/>
                  </a:schemeClr>
                </a:solidFill>
              </a:rPr>
              <a:t>of Bank Filings Data – Data Wrangling and Exploratory data analysis using Tableau Case Study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80446"/>
            <a:ext cx="9144000" cy="16557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b="1" dirty="0" smtClean="0"/>
              <a:t>Under guidance of :</a:t>
            </a:r>
            <a:r>
              <a:rPr lang="en-US" b="1" dirty="0"/>
              <a:t>			</a:t>
            </a:r>
            <a:r>
              <a:rPr lang="en-US" b="1" dirty="0" smtClean="0"/>
              <a:t>        	           Team 1</a:t>
            </a:r>
            <a:r>
              <a:rPr lang="en-US" b="1" dirty="0"/>
              <a:t>	  </a:t>
            </a:r>
            <a:r>
              <a:rPr lang="en-US" dirty="0"/>
              <a:t> </a:t>
            </a:r>
            <a:endParaRPr lang="en-US" dirty="0" smtClean="0"/>
          </a:p>
          <a:p>
            <a:pPr algn="l"/>
            <a:r>
              <a:rPr lang="en-US" dirty="0" smtClean="0"/>
              <a:t>Prof. Sri Krishnamurthy				           Amulya Aankul</a:t>
            </a:r>
          </a:p>
          <a:p>
            <a:pPr algn="l"/>
            <a:r>
              <a:rPr lang="en-US" dirty="0" smtClean="0"/>
              <a:t>Ashwin </a:t>
            </a:r>
            <a:r>
              <a:rPr lang="en-US" dirty="0" err="1" smtClean="0"/>
              <a:t>Dinoriya</a:t>
            </a:r>
            <a:r>
              <a:rPr lang="en-US" dirty="0" smtClean="0"/>
              <a:t>		</a:t>
            </a:r>
            <a:r>
              <a:rPr lang="en-US" dirty="0"/>
              <a:t>		 </a:t>
            </a:r>
            <a:r>
              <a:rPr lang="en-US" dirty="0" smtClean="0"/>
              <a:t>          </a:t>
            </a:r>
            <a:r>
              <a:rPr lang="en-US" dirty="0" err="1" smtClean="0"/>
              <a:t>Nand</a:t>
            </a:r>
            <a:r>
              <a:rPr lang="en-US" dirty="0" smtClean="0"/>
              <a:t> </a:t>
            </a:r>
            <a:r>
              <a:rPr lang="en-US" dirty="0" err="1" smtClean="0"/>
              <a:t>Govind</a:t>
            </a:r>
            <a:r>
              <a:rPr lang="en-US" dirty="0" smtClean="0"/>
              <a:t> </a:t>
            </a:r>
            <a:r>
              <a:rPr lang="en-US" dirty="0" err="1" smtClean="0"/>
              <a:t>Modani</a:t>
            </a:r>
            <a:endParaRPr lang="en-US" dirty="0"/>
          </a:p>
          <a:p>
            <a:r>
              <a:rPr lang="en-US" dirty="0"/>
              <a:t>		  		        </a:t>
            </a:r>
            <a:r>
              <a:rPr lang="en-US" dirty="0" smtClean="0"/>
              <a:t>	             </a:t>
            </a:r>
            <a:r>
              <a:rPr lang="en-US" dirty="0" err="1" smtClean="0"/>
              <a:t>Saksham</a:t>
            </a:r>
            <a:r>
              <a:rPr lang="en-US" dirty="0" smtClean="0"/>
              <a:t> </a:t>
            </a:r>
            <a:r>
              <a:rPr lang="en-US" dirty="0"/>
              <a:t>Agrawal</a:t>
            </a:r>
          </a:p>
        </p:txBody>
      </p:sp>
    </p:spTree>
    <p:extLst>
      <p:ext uri="{BB962C8B-B14F-4D97-AF65-F5344CB8AC3E}">
        <p14:creationId xmlns:p14="http://schemas.microsoft.com/office/powerpoint/2010/main" val="111197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958" y="987425"/>
            <a:ext cx="6573234" cy="553467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9788" y="198120"/>
            <a:ext cx="9474644" cy="859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Step 5 : Creating Dashboards in Tableau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1271016"/>
            <a:ext cx="3651467" cy="868680"/>
          </a:xfrm>
        </p:spPr>
        <p:txBody>
          <a:bodyPr>
            <a:normAutofit/>
          </a:bodyPr>
          <a:lstStyle/>
          <a:p>
            <a:r>
              <a:rPr lang="en-IN" sz="3600" dirty="0" smtClean="0"/>
              <a:t>Banks by Value:</a:t>
            </a:r>
            <a:endParaRPr lang="en-IN" sz="3600" dirty="0"/>
          </a:p>
        </p:txBody>
      </p:sp>
      <p:sp>
        <p:nvSpPr>
          <p:cNvPr id="8" name="Content Placeholder 8"/>
          <p:cNvSpPr txBox="1">
            <a:spLocks/>
          </p:cNvSpPr>
          <p:nvPr/>
        </p:nvSpPr>
        <p:spPr>
          <a:xfrm>
            <a:off x="867746" y="2353056"/>
            <a:ext cx="3526971" cy="4169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</a:t>
            </a:r>
            <a:r>
              <a:rPr lang="en-US" sz="2400" dirty="0" smtClean="0"/>
              <a:t>Histograms shows the count of companies in the range on the x axis.</a:t>
            </a:r>
          </a:p>
          <a:p>
            <a:r>
              <a:rPr lang="en-US" sz="2400" dirty="0" smtClean="0"/>
              <a:t> Pie chart shows the count of companies in the range. Gives us insights about the percentage of the total value.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8478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17" y="365126"/>
            <a:ext cx="7364467" cy="5811838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43250" y="448056"/>
            <a:ext cx="3651467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/>
              <a:t>States by Value:</a:t>
            </a:r>
            <a:endParaRPr lang="en-IN" sz="3600" dirty="0"/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867746" y="1508760"/>
            <a:ext cx="3526971" cy="501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</a:t>
            </a:r>
            <a:r>
              <a:rPr lang="en-US" sz="2400" dirty="0" smtClean="0"/>
              <a:t>Tree map here shows the assets of companies grouped by the state of where they are located.</a:t>
            </a:r>
          </a:p>
          <a:p>
            <a:r>
              <a:rPr lang="en-US" sz="2400" dirty="0"/>
              <a:t>The values are filtered according to the Year. If multiple years are selected it takes the average of the values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6726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456" y="320040"/>
            <a:ext cx="8311896" cy="5856923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62620" y="566928"/>
            <a:ext cx="3651467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/>
              <a:t>Top and Bottom 10 banks:</a:t>
            </a:r>
            <a:endParaRPr lang="en-IN" sz="3600" dirty="0"/>
          </a:p>
        </p:txBody>
      </p:sp>
      <p:sp>
        <p:nvSpPr>
          <p:cNvPr id="8" name="Content Placeholder 8"/>
          <p:cNvSpPr txBox="1">
            <a:spLocks/>
          </p:cNvSpPr>
          <p:nvPr/>
        </p:nvSpPr>
        <p:spPr>
          <a:xfrm>
            <a:off x="328250" y="1984248"/>
            <a:ext cx="3526971" cy="3943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</a:t>
            </a:r>
            <a:r>
              <a:rPr lang="en-US" sz="2400" dirty="0" smtClean="0"/>
              <a:t>The bar chart shows the top 10 and bottom 10 banks by value of their assets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The values are filtered according to the Year. If multiple years are selected it takes the average of the values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2892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52" y="466344"/>
            <a:ext cx="7086600" cy="5710619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57434" y="676656"/>
            <a:ext cx="3651467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/>
              <a:t>Growth Percentage:</a:t>
            </a:r>
            <a:endParaRPr lang="en-IN" sz="3600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584282" y="1920240"/>
            <a:ext cx="3526971" cy="411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Shows the percentage growth of assets &amp; trend lines with respect to successive quarters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The figure shows the trend line for JP Morgan, which shows their assets are expected to increase in the next quarter.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1436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2620" y="603504"/>
            <a:ext cx="3651467" cy="841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/>
              <a:t>Growth comparison:</a:t>
            </a:r>
            <a:endParaRPr lang="en-IN" sz="3600" dirty="0"/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227666" y="1444752"/>
            <a:ext cx="3526971" cy="4409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graph compares the asset growth of companies selected for every quarter.</a:t>
            </a:r>
          </a:p>
          <a:p>
            <a:r>
              <a:rPr lang="en-US" sz="2400" dirty="0" smtClean="0"/>
              <a:t>The figure shows that % asset growth of Central </a:t>
            </a:r>
            <a:r>
              <a:rPr lang="en-US" sz="2400" dirty="0" err="1" smtClean="0"/>
              <a:t>bankcompany</a:t>
            </a:r>
            <a:r>
              <a:rPr lang="en-US" sz="2400" dirty="0" smtClean="0"/>
              <a:t> Inc. is generally lower than </a:t>
            </a:r>
            <a:r>
              <a:rPr lang="en-US" sz="2400" dirty="0" err="1" smtClean="0"/>
              <a:t>Bankunited</a:t>
            </a:r>
            <a:r>
              <a:rPr lang="en-US" sz="2400" dirty="0" smtClean="0"/>
              <a:t> </a:t>
            </a:r>
            <a:r>
              <a:rPr lang="en-US" sz="2400" dirty="0" err="1" smtClean="0"/>
              <a:t>Inc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087" y="157162"/>
            <a:ext cx="8150247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45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384048"/>
            <a:ext cx="7717536" cy="5792915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620" y="603504"/>
            <a:ext cx="3651467" cy="841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/>
              <a:t>Total Asset value:</a:t>
            </a:r>
            <a:endParaRPr lang="en-IN" sz="3600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227666" y="1444752"/>
            <a:ext cx="3526971" cy="4409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figure shows total asset values grouped by the states for every quarter.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854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5675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Part 2: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Data Scraping for BHCPR Average Reports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48873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Process workflow: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Step 1 : Scrape </a:t>
            </a:r>
            <a:r>
              <a:rPr lang="en-US" dirty="0" err="1" smtClean="0"/>
              <a:t>WebPage</a:t>
            </a:r>
            <a:r>
              <a:rPr lang="en-US" dirty="0" smtClean="0"/>
              <a:t> to get all the reqd. PDF files (Peer 1)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Step 2 : Scraping the PDF file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Step 3 : Cleaning the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Step 4 : Creating and saving the data into CSV file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Step 5 : Repeating Step 2-4 for all Peer 1 files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 smtClean="0"/>
              <a:t>Note : Used Python2.7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773197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: Scrape </a:t>
            </a:r>
            <a:r>
              <a:rPr lang="en-US" dirty="0" err="1"/>
              <a:t>WebPage</a:t>
            </a:r>
            <a:r>
              <a:rPr lang="en-US" dirty="0"/>
              <a:t> to get all </a:t>
            </a:r>
            <a:r>
              <a:rPr lang="en-US" dirty="0" smtClean="0"/>
              <a:t>the PDFs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4752"/>
            <a:ext cx="10515600" cy="47322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u="sng" dirty="0"/>
              <a:t>Modules used:</a:t>
            </a:r>
            <a:endParaRPr lang="en-US" u="sng" dirty="0"/>
          </a:p>
          <a:p>
            <a:r>
              <a:rPr lang="en-US" dirty="0" smtClean="0"/>
              <a:t> Beautiful Soup</a:t>
            </a:r>
          </a:p>
          <a:p>
            <a:pPr marL="0" indent="0">
              <a:buNone/>
            </a:pPr>
            <a:r>
              <a:rPr lang="en-US" sz="2200" dirty="0" smtClean="0"/>
              <a:t>To </a:t>
            </a:r>
            <a:r>
              <a:rPr lang="en-US" sz="2200" dirty="0"/>
              <a:t>parse HTML document</a:t>
            </a:r>
          </a:p>
          <a:p>
            <a:r>
              <a:rPr lang="en-US" dirty="0"/>
              <a:t>Requests</a:t>
            </a:r>
          </a:p>
          <a:p>
            <a:pPr marL="0" indent="0">
              <a:buNone/>
            </a:pPr>
            <a:r>
              <a:rPr lang="en-US" sz="2200" dirty="0"/>
              <a:t>To create a request and</a:t>
            </a:r>
          </a:p>
          <a:p>
            <a:pPr marL="0" indent="0">
              <a:buNone/>
            </a:pPr>
            <a:r>
              <a:rPr lang="en-US" sz="2200" dirty="0"/>
              <a:t>a response to the </a:t>
            </a:r>
            <a:r>
              <a:rPr lang="en-US" sz="2200" dirty="0" smtClean="0"/>
              <a:t>website</a:t>
            </a:r>
            <a:endParaRPr lang="en-US" dirty="0"/>
          </a:p>
          <a:p>
            <a:r>
              <a:rPr lang="en-US" dirty="0"/>
              <a:t> S</a:t>
            </a:r>
            <a:r>
              <a:rPr lang="en-US" dirty="0" smtClean="0"/>
              <a:t>late</a:t>
            </a:r>
          </a:p>
          <a:p>
            <a:pPr marL="0" indent="0">
              <a:buNone/>
            </a:pPr>
            <a:r>
              <a:rPr lang="en-US" sz="2200" dirty="0" smtClean="0"/>
              <a:t>To scrape PDFs</a:t>
            </a:r>
            <a:endParaRPr lang="en-US" dirty="0" smtClean="0"/>
          </a:p>
          <a:p>
            <a:r>
              <a:rPr lang="en-US" dirty="0" err="1" smtClean="0"/>
              <a:t>Urllib</a:t>
            </a: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Fetch file from </a:t>
            </a:r>
            <a:r>
              <a:rPr lang="en-US" sz="2200" dirty="0" err="1" smtClean="0"/>
              <a:t>HTTPResponse</a:t>
            </a:r>
            <a:endParaRPr lang="en-US" dirty="0"/>
          </a:p>
        </p:txBody>
      </p:sp>
      <p:pic>
        <p:nvPicPr>
          <p:cNvPr id="2052" name="Picture 4" descr="https://gm1.ggpht.com/GrZ63SyunU0ZBNDiIRLEan2-jwzXpiz7Dwc0mRgm7hmV-aZtd8IMJYokuaG_9o-qj9b2ndKY1A7WBuy6AJ_nPOYZSB9yZ7zng19bzFdJNofkBIhCKa3DXdXchMWuQaOg93_ix9q9W1JbKDnzwOUvY2hpu6X5sPkyOjH184-C7Cx8CJkBj2rS60wBhQ1p0nGXGm7sWzpYtm_JQsXUeon9gNxW09AlpEpslAZdShUrYZ5W22Gzuu8hMJScOxnNHzyktiaowHffHuSr_GdAB2cRHNIlJpWw7YFC37ewmQCGzTI0X7UYxT8gE8uNt85r026m1vtDPhvI2pX9CIu-1Axlyk4a1h7YGdH-s1psO5cc3NmDgAaIsn8ju7WwTMLdNtGPsRIV1KdQelv4oiZ4TsZUmzV01KMygUaXsIz-cYuIJsUIVZj1Ym3_ZajCwlQVl16v7RyBz-cVyUKd57PSE1J7OL99FA2FYgSEs1bYkE7uBHRlcc684EUA20CJaRNDzOkjGQ-OamYoSxfudVyevYyG8ErsRrvmg0DHYdFH1nU_7NWSTFvZT8Q-WKp0qqDzQP0ZSi4t5OHJXB52o8Ybfn93nMnn6c8psCC5eKAeHBkoLbUpa0IMyH_ExMRs4Gs7X265PRe57J9XbicYRUlu2rl-Yfl1_9Eet-impsMkQO5Lx78ibfHDs8idbbWbrayrB-cHiuwia6Gp30jcww=w640-h480-l75-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878" y="1690687"/>
            <a:ext cx="6479921" cy="471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824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: Scraping the PDF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“slate 0.5.2” package for scraping all PDFs. </a:t>
            </a:r>
            <a:endParaRPr lang="en-US" dirty="0"/>
          </a:p>
          <a:p>
            <a:r>
              <a:rPr lang="en-US" dirty="0" smtClean="0"/>
              <a:t>“slate” is a wrapper package for </a:t>
            </a:r>
            <a:r>
              <a:rPr lang="en-US" dirty="0" err="1" smtClean="0"/>
              <a:t>PDFMiner</a:t>
            </a:r>
            <a:endParaRPr lang="en-US" dirty="0" smtClean="0"/>
          </a:p>
          <a:p>
            <a:r>
              <a:rPr lang="en-US" dirty="0" smtClean="0"/>
              <a:t>Fetched all PDF file links using “</a:t>
            </a:r>
            <a:r>
              <a:rPr lang="en-US" dirty="0" err="1" smtClean="0"/>
              <a:t>urllib</a:t>
            </a:r>
            <a:r>
              <a:rPr lang="en-US" dirty="0" smtClean="0"/>
              <a:t>” library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5062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7699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Part 1: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Analyzing </a:t>
            </a:r>
            <a:r>
              <a:rPr lang="en-US" sz="4800" dirty="0"/>
              <a:t>Banks with asset values greater than $10 Billion </a:t>
            </a:r>
          </a:p>
        </p:txBody>
      </p:sp>
    </p:spTree>
    <p:extLst>
      <p:ext uri="{BB962C8B-B14F-4D97-AF65-F5344CB8AC3E}">
        <p14:creationId xmlns:p14="http://schemas.microsoft.com/office/powerpoint/2010/main" val="2069962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: Cleaning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Identified the rows &amp; columns </a:t>
            </a:r>
            <a:r>
              <a:rPr lang="en-US" dirty="0"/>
              <a:t>by </a:t>
            </a:r>
            <a:r>
              <a:rPr lang="en-US" dirty="0" smtClean="0"/>
              <a:t>recognizing the </a:t>
            </a:r>
            <a:r>
              <a:rPr lang="en-US" dirty="0"/>
              <a:t>pattern of formatting</a:t>
            </a:r>
            <a:r>
              <a:rPr lang="en-US" dirty="0" smtClean="0"/>
              <a:t> in the PDF file</a:t>
            </a:r>
          </a:p>
          <a:p>
            <a:r>
              <a:rPr lang="en-US" dirty="0" smtClean="0"/>
              <a:t>Created a list of lists containing the data of PDF file</a:t>
            </a:r>
          </a:p>
          <a:p>
            <a:r>
              <a:rPr lang="en-US" dirty="0" smtClean="0"/>
              <a:t>Removed all the white spaces</a:t>
            </a:r>
          </a:p>
          <a:p>
            <a:r>
              <a:rPr lang="en-US" dirty="0" smtClean="0"/>
              <a:t>Removed all redundant lines</a:t>
            </a:r>
          </a:p>
          <a:p>
            <a:r>
              <a:rPr lang="en-US" dirty="0" smtClean="0"/>
              <a:t>Aligned the headers &amp; data in respective positions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338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: Creating and saving the data into </a:t>
            </a:r>
            <a:r>
              <a:rPr lang="en-US" dirty="0" smtClean="0"/>
              <a:t>CSV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95534"/>
            <a:ext cx="10515600" cy="4870579"/>
          </a:xfrm>
        </p:spPr>
        <p:txBody>
          <a:bodyPr/>
          <a:lstStyle/>
          <a:p>
            <a:r>
              <a:rPr lang="en-US" dirty="0" smtClean="0"/>
              <a:t>Created File name as reqd. by extracting it from the online PDF file itself i.e. </a:t>
            </a:r>
            <a:r>
              <a:rPr lang="en-US" dirty="0"/>
              <a:t>from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www.ffiec.gov/nicpubweb/content/BHCPRRPT/REPORTS/BHCPR_PEER/June2016/PeerGroup_1_June2016.pdf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   to “</a:t>
            </a:r>
            <a:r>
              <a:rPr lang="en-US" dirty="0" smtClean="0">
                <a:solidFill>
                  <a:schemeClr val="accent1"/>
                </a:solidFill>
              </a:rPr>
              <a:t>Peer1_2016_June.csv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Using “csv” module, made a CSV file for each quarter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</a:rPr>
              <a:t> 				</a:t>
            </a:r>
            <a:endParaRPr lang="en-US" sz="1800" dirty="0" smtClean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25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9" y="1066074"/>
            <a:ext cx="8576777" cy="550841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Output 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12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/>
              <a:t>Step 5 : Repeating Step 2-4 for all Peer 1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Traverse through the list of links of PDF files fetched in Step 1</a:t>
            </a:r>
          </a:p>
          <a:p>
            <a:r>
              <a:rPr lang="en-US" dirty="0" smtClean="0"/>
              <a:t>For every PDF file, scrape, clean &amp; save a new CSV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lvl="0" indent="0">
              <a:buNone/>
            </a:pPr>
            <a:r>
              <a:rPr lang="en-US" sz="1600" i="1" dirty="0" smtClean="0">
                <a:solidFill>
                  <a:prstClr val="black"/>
                </a:solidFill>
              </a:rPr>
              <a:t>			File</a:t>
            </a:r>
            <a:r>
              <a:rPr lang="en-US" sz="1600" i="1" dirty="0">
                <a:solidFill>
                  <a:prstClr val="black"/>
                </a:solidFill>
              </a:rPr>
              <a:t>: Python code for </a:t>
            </a:r>
            <a:r>
              <a:rPr lang="en-US" sz="1600" i="1" dirty="0" smtClean="0">
                <a:solidFill>
                  <a:prstClr val="black"/>
                </a:solidFill>
              </a:rPr>
              <a:t>Part 2 </a:t>
            </a:r>
            <a:endParaRPr lang="en-US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92253"/>
              </p:ext>
            </p:extLst>
          </p:nvPr>
        </p:nvGraphicFramePr>
        <p:xfrm>
          <a:off x="4208107" y="4161452"/>
          <a:ext cx="1568256" cy="1069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Packager Shell Object" showAsIcon="1" r:id="rId3" imgW="517680" imgH="439560" progId="Package">
                  <p:embed/>
                </p:oleObj>
              </mc:Choice>
              <mc:Fallback>
                <p:oleObj name="Packager Shell Object" showAsIcon="1" r:id="rId3" imgW="51768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8107" y="4161452"/>
                        <a:ext cx="1568256" cy="1069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9424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40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Part 3: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Analysis </a:t>
            </a:r>
            <a:r>
              <a:rPr lang="en-US" dirty="0"/>
              <a:t>of Banking Organization Systemic Risk Reports for the years 2012, 2013 and 2014</a:t>
            </a:r>
          </a:p>
        </p:txBody>
      </p:sp>
    </p:spTree>
    <p:extLst>
      <p:ext uri="{BB962C8B-B14F-4D97-AF65-F5344CB8AC3E}">
        <p14:creationId xmlns:p14="http://schemas.microsoft.com/office/powerpoint/2010/main" val="2253911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/>
          <a:srcRect l="8102" r="29948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37" y="376546"/>
            <a:ext cx="4090005" cy="1676603"/>
          </a:xfrm>
        </p:spPr>
        <p:txBody>
          <a:bodyPr>
            <a:normAutofit/>
          </a:bodyPr>
          <a:lstStyle/>
          <a:p>
            <a:r>
              <a:rPr lang="en-IN" sz="4000" dirty="0"/>
              <a:t>Graphs Dashboard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17240" y="1912775"/>
            <a:ext cx="3526971" cy="3508311"/>
          </a:xfrm>
        </p:spPr>
        <p:txBody>
          <a:bodyPr>
            <a:normAutofit/>
          </a:bodyPr>
          <a:lstStyle/>
          <a:p>
            <a:r>
              <a:rPr lang="en-US" dirty="0" smtClean="0"/>
              <a:t>12 bar charts for  Measures for </a:t>
            </a:r>
            <a:r>
              <a:rPr lang="en-US" dirty="0"/>
              <a:t>each </a:t>
            </a:r>
            <a:r>
              <a:rPr lang="en-US" dirty="0" smtClean="0"/>
              <a:t>Bank</a:t>
            </a:r>
            <a:r>
              <a:rPr lang="en-US" dirty="0"/>
              <a:t>.</a:t>
            </a:r>
          </a:p>
          <a:p>
            <a:r>
              <a:rPr lang="en-US" dirty="0"/>
              <a:t>Filtering based on Year.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25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/>
          <a:srcRect r="38050"/>
          <a:stretch/>
        </p:blipFill>
        <p:spPr>
          <a:xfrm>
            <a:off x="4180114" y="10"/>
            <a:ext cx="8011886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059" y="380904"/>
            <a:ext cx="3651467" cy="1676603"/>
          </a:xfrm>
        </p:spPr>
        <p:txBody>
          <a:bodyPr>
            <a:normAutofit/>
          </a:bodyPr>
          <a:lstStyle/>
          <a:p>
            <a:r>
              <a:rPr lang="en-IN" dirty="0"/>
              <a:t>Time Series Dashboard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64854" y="2057507"/>
            <a:ext cx="3651466" cy="3785419"/>
          </a:xfrm>
        </p:spPr>
        <p:txBody>
          <a:bodyPr>
            <a:normAutofit/>
          </a:bodyPr>
          <a:lstStyle/>
          <a:p>
            <a:r>
              <a:rPr lang="en-US" sz="2400" dirty="0"/>
              <a:t>Shows Year to Year comparison in form of Percentage Change values.</a:t>
            </a:r>
          </a:p>
          <a:p>
            <a:r>
              <a:rPr lang="en-US" sz="2400" dirty="0"/>
              <a:t>Sheet Selector as Dashboard </a:t>
            </a:r>
            <a:r>
              <a:rPr lang="en-US" sz="2400" dirty="0" smtClean="0"/>
              <a:t>filter, </a:t>
            </a:r>
            <a:r>
              <a:rPr lang="en-US" sz="2400" dirty="0"/>
              <a:t>to select Measure value over the 3 years.</a:t>
            </a:r>
          </a:p>
        </p:txBody>
      </p:sp>
    </p:spTree>
    <p:extLst>
      <p:ext uri="{BB962C8B-B14F-4D97-AF65-F5344CB8AC3E}">
        <p14:creationId xmlns:p14="http://schemas.microsoft.com/office/powerpoint/2010/main" val="471998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ounded 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r="26749" b="-2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67" y="365125"/>
            <a:ext cx="4450702" cy="13255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IN" sz="3200" dirty="0"/>
              <a:t>Alternative Visualization techniques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41042" y="1760310"/>
            <a:ext cx="3200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Line Graph</a:t>
            </a:r>
          </a:p>
          <a:p>
            <a:r>
              <a:rPr lang="en-US" sz="2400" dirty="0"/>
              <a:t>Progressive visual of a measure for each bank over the years.</a:t>
            </a:r>
          </a:p>
          <a:p>
            <a:r>
              <a:rPr lang="en-US" sz="2400" dirty="0"/>
              <a:t>Tooltip Indicates percentage change.</a:t>
            </a:r>
          </a:p>
          <a:p>
            <a:r>
              <a:rPr lang="en-US" sz="2400" dirty="0"/>
              <a:t>Indicates the rise &amp; fall of a measure for each bank.</a:t>
            </a:r>
          </a:p>
        </p:txBody>
      </p:sp>
    </p:spTree>
    <p:extLst>
      <p:ext uri="{BB962C8B-B14F-4D97-AF65-F5344CB8AC3E}">
        <p14:creationId xmlns:p14="http://schemas.microsoft.com/office/powerpoint/2010/main" val="231358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0"/>
          <p:cNvPicPr>
            <a:picLocks noChangeAspect="1"/>
          </p:cNvPicPr>
          <p:nvPr/>
        </p:nvPicPr>
        <p:blipFill rotWithShape="1">
          <a:blip r:embed="rId2"/>
          <a:srcRect r="30251" b="-2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Contd..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38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90" y="1147664"/>
            <a:ext cx="9702069" cy="5458410"/>
          </a:xfr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70587" y="37015"/>
            <a:ext cx="9817359" cy="111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Contd..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68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workflow: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Step 1 : Web Scraping using Python 3</a:t>
            </a:r>
          </a:p>
          <a:p>
            <a:pPr marL="0" indent="0">
              <a:buNone/>
            </a:pPr>
            <a:r>
              <a:rPr lang="en-US" dirty="0" smtClean="0"/>
              <a:t>Step 2 : Cleaning the data</a:t>
            </a:r>
          </a:p>
          <a:p>
            <a:pPr marL="0" indent="0">
              <a:buNone/>
            </a:pPr>
            <a:r>
              <a:rPr lang="en-US" dirty="0" smtClean="0"/>
              <a:t>Step 3 : Creating stacked and unstacked CSV file using Pandas</a:t>
            </a:r>
          </a:p>
          <a:p>
            <a:pPr marL="0" indent="0">
              <a:buNone/>
            </a:pPr>
            <a:r>
              <a:rPr lang="en-US" dirty="0" smtClean="0"/>
              <a:t>Step 4 : Pre-processing the data for Analysis</a:t>
            </a:r>
          </a:p>
          <a:p>
            <a:pPr marL="0" indent="0">
              <a:buNone/>
            </a:pPr>
            <a:r>
              <a:rPr lang="en-US" dirty="0" smtClean="0"/>
              <a:t>Step 5 : Creating Dashboards in Tableau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22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36" y="1032523"/>
            <a:ext cx="10074604" cy="5666388"/>
          </a:xfr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70587" y="37015"/>
            <a:ext cx="9817359" cy="111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Contd..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492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r="38050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7"/>
            <a:ext cx="3493863" cy="1143550"/>
          </a:xfrm>
        </p:spPr>
        <p:txBody>
          <a:bodyPr>
            <a:normAutofit/>
          </a:bodyPr>
          <a:lstStyle/>
          <a:p>
            <a:r>
              <a:rPr lang="en-IN" dirty="0"/>
              <a:t>Pie Chart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8929" y="1884784"/>
            <a:ext cx="3651468" cy="4339035"/>
          </a:xfrm>
        </p:spPr>
        <p:txBody>
          <a:bodyPr>
            <a:normAutofit/>
          </a:bodyPr>
          <a:lstStyle/>
          <a:p>
            <a:r>
              <a:rPr lang="en-US" dirty="0"/>
              <a:t>Year Wise Distribution of </a:t>
            </a:r>
            <a:r>
              <a:rPr lang="en-US" dirty="0" smtClean="0"/>
              <a:t>individual measure for all the banks.</a:t>
            </a:r>
            <a:endParaRPr lang="en-US" dirty="0"/>
          </a:p>
          <a:p>
            <a:r>
              <a:rPr lang="en-US" dirty="0"/>
              <a:t>Chart </a:t>
            </a:r>
            <a:r>
              <a:rPr lang="en-US" dirty="0" smtClean="0"/>
              <a:t>shows data </a:t>
            </a:r>
            <a:r>
              <a:rPr lang="en-US" dirty="0"/>
              <a:t>for all the banks &amp; its measure distribution for each year.</a:t>
            </a:r>
          </a:p>
        </p:txBody>
      </p:sp>
    </p:spTree>
    <p:extLst>
      <p:ext uri="{BB962C8B-B14F-4D97-AF65-F5344CB8AC3E}">
        <p14:creationId xmlns:p14="http://schemas.microsoft.com/office/powerpoint/2010/main" val="2107365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8157" r="22094" b="-2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IN" dirty="0"/>
              <a:t>Packed Bubbles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6897" y="1887894"/>
            <a:ext cx="3811102" cy="3785419"/>
          </a:xfrm>
        </p:spPr>
        <p:txBody>
          <a:bodyPr>
            <a:normAutofit/>
          </a:bodyPr>
          <a:lstStyle/>
          <a:p>
            <a:r>
              <a:rPr lang="en-US" dirty="0"/>
              <a:t>Total Bank Distribution of a measure value computed for all years.</a:t>
            </a:r>
          </a:p>
          <a:p>
            <a:r>
              <a:rPr lang="en-US" dirty="0"/>
              <a:t>Combined </a:t>
            </a:r>
            <a:r>
              <a:rPr lang="en-US" dirty="0" smtClean="0"/>
              <a:t>Distribution for all banks for all the years for an individual measure.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15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/>
          <a:srcRect l="11362" r="26688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IN" sz="4100"/>
              <a:t>Text Tables/Highlight Tables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dirty="0"/>
              <a:t>Tabular data for bank </a:t>
            </a:r>
            <a:r>
              <a:rPr lang="en-US" dirty="0" smtClean="0"/>
              <a:t>assets over 3 </a:t>
            </a:r>
            <a:r>
              <a:rPr lang="en-US" dirty="0"/>
              <a:t>years.</a:t>
            </a:r>
          </a:p>
        </p:txBody>
      </p:sp>
    </p:spTree>
    <p:extLst>
      <p:ext uri="{BB962C8B-B14F-4D97-AF65-F5344CB8AC3E}">
        <p14:creationId xmlns:p14="http://schemas.microsoft.com/office/powerpoint/2010/main" val="845505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12266" r="17984" b="-2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IN" dirty="0"/>
              <a:t>Tree Maps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US" dirty="0"/>
              <a:t>Year wise measure distribution for banks.</a:t>
            </a:r>
          </a:p>
          <a:p>
            <a:r>
              <a:rPr lang="en-US" dirty="0"/>
              <a:t>Coloring the rectangles by measure value</a:t>
            </a:r>
          </a:p>
        </p:txBody>
      </p:sp>
    </p:spTree>
    <p:extLst>
      <p:ext uri="{BB962C8B-B14F-4D97-AF65-F5344CB8AC3E}">
        <p14:creationId xmlns:p14="http://schemas.microsoft.com/office/powerpoint/2010/main" val="1462427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29" y="832528"/>
            <a:ext cx="10288285" cy="5788217"/>
          </a:xfr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70587" y="37015"/>
            <a:ext cx="9817359" cy="111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Contd..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73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/>
          <a:srcRect r="38050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IN" dirty="0"/>
              <a:t>Box Plots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dirty="0"/>
              <a:t>Shows Median of the measure value along with 1</a:t>
            </a:r>
            <a:r>
              <a:rPr lang="en-US" baseline="30000" dirty="0"/>
              <a:t>st</a:t>
            </a:r>
            <a:r>
              <a:rPr lang="en-US" dirty="0"/>
              <a:t> &amp; 3</a:t>
            </a:r>
            <a:r>
              <a:rPr lang="en-US" baseline="30000" dirty="0"/>
              <a:t>rd</a:t>
            </a:r>
            <a:r>
              <a:rPr lang="en-US" dirty="0"/>
              <a:t> Quartiles.</a:t>
            </a:r>
          </a:p>
          <a:p>
            <a:r>
              <a:rPr lang="en-US" dirty="0"/>
              <a:t>Shows the skewness of data</a:t>
            </a:r>
            <a:r>
              <a:rPr lang="en-US" dirty="0" smtClean="0"/>
              <a:t>.</a:t>
            </a:r>
          </a:p>
          <a:p>
            <a:r>
              <a:rPr lang="en-US" dirty="0"/>
              <a:t> </a:t>
            </a:r>
            <a:r>
              <a:rPr lang="en-US" dirty="0" smtClean="0"/>
              <a:t>Shows details about the 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46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r="30251" b="-2"/>
          <a:stretch/>
        </p:blipFill>
        <p:spPr>
          <a:xfrm>
            <a:off x="4315967" y="471055"/>
            <a:ext cx="7349246" cy="5926973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237" y="290946"/>
            <a:ext cx="4052732" cy="2014924"/>
          </a:xfrm>
        </p:spPr>
        <p:txBody>
          <a:bodyPr>
            <a:normAutofit/>
          </a:bodyPr>
          <a:lstStyle/>
          <a:p>
            <a:r>
              <a:rPr lang="en-IN" smtClean="0"/>
              <a:t>Side-by-Side </a:t>
            </a:r>
            <a:r>
              <a:rPr lang="en-IN" dirty="0"/>
              <a:t>Circle Views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US" dirty="0"/>
              <a:t>Technique to accentuate data on scatter plots.</a:t>
            </a:r>
          </a:p>
          <a:p>
            <a:r>
              <a:rPr lang="en-US" dirty="0"/>
              <a:t>Tells about relative concentration of data.</a:t>
            </a:r>
          </a:p>
        </p:txBody>
      </p:sp>
    </p:spTree>
    <p:extLst>
      <p:ext uri="{BB962C8B-B14F-4D97-AF65-F5344CB8AC3E}">
        <p14:creationId xmlns:p14="http://schemas.microsoft.com/office/powerpoint/2010/main" val="68466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5593"/>
          </a:xfrm>
        </p:spPr>
        <p:txBody>
          <a:bodyPr>
            <a:normAutofit/>
          </a:bodyPr>
          <a:lstStyle/>
          <a:p>
            <a:pPr algn="ctr"/>
            <a:r>
              <a:rPr lang="en-US" sz="9600" dirty="0" smtClean="0"/>
              <a:t>Thank you!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2460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: Web Scraping using Python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Modules Used </a:t>
            </a:r>
            <a:r>
              <a:rPr lang="en-US" dirty="0"/>
              <a:t>:-</a:t>
            </a:r>
          </a:p>
          <a:p>
            <a:r>
              <a:rPr lang="en-US" dirty="0" err="1" smtClean="0"/>
              <a:t>BeautifulSoup</a:t>
            </a:r>
            <a:endParaRPr lang="en-US" dirty="0" smtClean="0"/>
          </a:p>
          <a:p>
            <a:pPr marL="0" indent="0">
              <a:buNone/>
            </a:pPr>
            <a:r>
              <a:rPr lang="en-US" sz="2000" dirty="0" smtClean="0"/>
              <a:t>To parse HTML document</a:t>
            </a:r>
            <a:endParaRPr lang="en-US" sz="2000" dirty="0"/>
          </a:p>
          <a:p>
            <a:r>
              <a:rPr lang="en-US" dirty="0" smtClean="0"/>
              <a:t>Requests</a:t>
            </a:r>
          </a:p>
          <a:p>
            <a:pPr marL="0" indent="0">
              <a:buNone/>
            </a:pPr>
            <a:r>
              <a:rPr lang="en-US" sz="2000" dirty="0" smtClean="0"/>
              <a:t>To create a request and</a:t>
            </a:r>
          </a:p>
          <a:p>
            <a:pPr marL="0" indent="0">
              <a:buNone/>
            </a:pPr>
            <a:r>
              <a:rPr lang="en-US" sz="2000" dirty="0" smtClean="0"/>
              <a:t>a response to the website</a:t>
            </a:r>
            <a:endParaRPr lang="en-US" dirty="0"/>
          </a:p>
          <a:p>
            <a:r>
              <a:rPr lang="en-US" dirty="0" smtClean="0"/>
              <a:t>Panda</a:t>
            </a:r>
            <a:endParaRPr lang="en-US" dirty="0"/>
          </a:p>
          <a:p>
            <a:pPr marL="0" indent="0">
              <a:buNone/>
            </a:pPr>
            <a:r>
              <a:rPr lang="en-US" sz="2000" dirty="0" smtClean="0"/>
              <a:t>To create stacked and </a:t>
            </a:r>
          </a:p>
          <a:p>
            <a:pPr marL="0" indent="0">
              <a:buNone/>
            </a:pPr>
            <a:r>
              <a:rPr lang="en-US" sz="2000" dirty="0" smtClean="0"/>
              <a:t>unstacked CSV file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767" y="1825625"/>
            <a:ext cx="6794009" cy="405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0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: Cleaning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Extracting the RSSD ID from the bank name </a:t>
            </a:r>
          </a:p>
          <a:p>
            <a:r>
              <a:rPr lang="en-US" dirty="0" smtClean="0"/>
              <a:t>Made RSSD ID unique column so that no new row gets created if Bank Changes their name in any quarter </a:t>
            </a:r>
          </a:p>
          <a:p>
            <a:r>
              <a:rPr lang="en-US" dirty="0"/>
              <a:t> </a:t>
            </a:r>
            <a:r>
              <a:rPr lang="en-US" dirty="0" smtClean="0"/>
              <a:t>Sanitizing the bank name</a:t>
            </a:r>
          </a:p>
          <a:p>
            <a:r>
              <a:rPr lang="en-US" dirty="0"/>
              <a:t> </a:t>
            </a:r>
            <a:r>
              <a:rPr lang="en-US" dirty="0" smtClean="0"/>
              <a:t>Extracting column headers</a:t>
            </a:r>
          </a:p>
          <a:p>
            <a:r>
              <a:rPr lang="en-US" dirty="0"/>
              <a:t> </a:t>
            </a:r>
            <a:r>
              <a:rPr lang="en-US" dirty="0" smtClean="0"/>
              <a:t>Creating a new column for quarters</a:t>
            </a:r>
          </a:p>
          <a:p>
            <a:r>
              <a:rPr lang="en-US" dirty="0"/>
              <a:t> </a:t>
            </a:r>
            <a:r>
              <a:rPr lang="en-US" dirty="0" smtClean="0"/>
              <a:t>Removing the Rank column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00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4672"/>
            <a:ext cx="10515600" cy="1408176"/>
          </a:xfrm>
        </p:spPr>
        <p:txBody>
          <a:bodyPr>
            <a:normAutofit fontScale="90000"/>
          </a:bodyPr>
          <a:lstStyle/>
          <a:p>
            <a:r>
              <a:rPr lang="en-US" dirty="0"/>
              <a:t>Step 3 : Creating stacked and unstacked CSV file using Pandas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264" y="2871215"/>
            <a:ext cx="10384536" cy="3305747"/>
          </a:xfrm>
        </p:spPr>
        <p:txBody>
          <a:bodyPr/>
          <a:lstStyle/>
          <a:p>
            <a:r>
              <a:rPr lang="en-US" dirty="0" smtClean="0"/>
              <a:t> Creating a 2 dimensional structure for the CSV file.</a:t>
            </a:r>
          </a:p>
          <a:p>
            <a:r>
              <a:rPr lang="en-US" dirty="0" smtClean="0"/>
              <a:t> Pivoting the data frame to create unstacked version of the file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1800" dirty="0" smtClean="0"/>
              <a:t>  </a:t>
            </a:r>
            <a:r>
              <a:rPr lang="en-US" sz="1800" dirty="0"/>
              <a:t>	</a:t>
            </a:r>
            <a:r>
              <a:rPr lang="en-US" sz="1800" dirty="0" smtClean="0"/>
              <a:t>			</a:t>
            </a:r>
            <a:r>
              <a:rPr lang="en-US" sz="1600" i="1" dirty="0" smtClean="0"/>
              <a:t>File: Python code for Step 1-3 </a:t>
            </a:r>
            <a:endParaRPr lang="en-US" sz="1800" i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224844"/>
              </p:ext>
            </p:extLst>
          </p:nvPr>
        </p:nvGraphicFramePr>
        <p:xfrm>
          <a:off x="5259379" y="4252146"/>
          <a:ext cx="1409563" cy="1197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Packager Shell Object" showAsIcon="1" r:id="rId3" imgW="517680" imgH="439560" progId="Package">
                  <p:embed/>
                </p:oleObj>
              </mc:Choice>
              <mc:Fallback>
                <p:oleObj name="Packager Shell Object" showAsIcon="1" r:id="rId3" imgW="51768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59379" y="4252146"/>
                        <a:ext cx="1409563" cy="1197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968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CSV : Stacked Version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592" y="1353312"/>
            <a:ext cx="9893807" cy="48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26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CSV : Unstacked Version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3505"/>
            <a:ext cx="10515600" cy="41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46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66595"/>
          </a:xfrm>
        </p:spPr>
        <p:txBody>
          <a:bodyPr/>
          <a:lstStyle/>
          <a:p>
            <a:r>
              <a:rPr lang="en-US" dirty="0"/>
              <a:t>Step 4 : Pre-processing the data for Analysis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Splitting the Location into city and state for analysis purpose on Tableau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2770631"/>
            <a:ext cx="10391775" cy="370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9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</TotalTime>
  <Words>941</Words>
  <Application>Microsoft Macintosh PowerPoint</Application>
  <PresentationFormat>Widescreen</PresentationFormat>
  <Paragraphs>142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Packager Shell Object</vt:lpstr>
      <vt:lpstr>Assignment 1: Analysis of Bank Filings Data – Data Wrangling and Exploratory data analysis using Tableau Case Study </vt:lpstr>
      <vt:lpstr>Part 1:  Analyzing Banks with asset values greater than $10 Billion </vt:lpstr>
      <vt:lpstr>Process workflow:</vt:lpstr>
      <vt:lpstr>Step 1 : Web Scraping using Python 3</vt:lpstr>
      <vt:lpstr>Step 2 : Cleaning the data</vt:lpstr>
      <vt:lpstr>Step 3 : Creating stacked and unstacked CSV file using Pandas </vt:lpstr>
      <vt:lpstr>Output CSV : Stacked Version</vt:lpstr>
      <vt:lpstr>Output CSV : Unstacked Version</vt:lpstr>
      <vt:lpstr>Step 4 : Pre-processing the data for Analysis </vt:lpstr>
      <vt:lpstr>Banks by Value: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 Data Scraping for BHCPR Average Reports</vt:lpstr>
      <vt:lpstr>PowerPoint Presentation</vt:lpstr>
      <vt:lpstr>Step 1 : Scrape WebPage to get all the PDFs</vt:lpstr>
      <vt:lpstr>Step 2 : Scraping the PDF file</vt:lpstr>
      <vt:lpstr>Step 3 : Cleaning the Data</vt:lpstr>
      <vt:lpstr>Step 4 : Creating and saving the data into CSV</vt:lpstr>
      <vt:lpstr>Output CSV</vt:lpstr>
      <vt:lpstr>Step 5 : Repeating Step 2-4 for all Peer 1 files</vt:lpstr>
      <vt:lpstr>Part 3:  Analysis of Banking Organization Systemic Risk Reports for the years 2012, 2013 and 2014</vt:lpstr>
      <vt:lpstr>Graphs Dashboard</vt:lpstr>
      <vt:lpstr>Time Series Dashboard</vt:lpstr>
      <vt:lpstr>Alternative Visualization techniques</vt:lpstr>
      <vt:lpstr>PowerPoint Presentation</vt:lpstr>
      <vt:lpstr>PowerPoint Presentation</vt:lpstr>
      <vt:lpstr>PowerPoint Presentation</vt:lpstr>
      <vt:lpstr>Pie Chart</vt:lpstr>
      <vt:lpstr>Packed Bubbles</vt:lpstr>
      <vt:lpstr>Text Tables/Highlight Tables</vt:lpstr>
      <vt:lpstr>Tree Maps</vt:lpstr>
      <vt:lpstr>PowerPoint Presentation</vt:lpstr>
      <vt:lpstr>Box Plots</vt:lpstr>
      <vt:lpstr>Side-by-Side Circle Views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Banks by Value</dc:title>
  <dc:creator>Amulya Aankul</dc:creator>
  <cp:lastModifiedBy>Nand Govind Modani</cp:lastModifiedBy>
  <cp:revision>32</cp:revision>
  <dcterms:created xsi:type="dcterms:W3CDTF">2016-10-14T18:56:49Z</dcterms:created>
  <dcterms:modified xsi:type="dcterms:W3CDTF">2016-10-15T03:35:03Z</dcterms:modified>
</cp:coreProperties>
</file>